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4" autoAdjust="0"/>
    <p:restoredTop sz="94006" autoAdjust="0"/>
  </p:normalViewPr>
  <p:slideViewPr>
    <p:cSldViewPr snapToGrid="0">
      <p:cViewPr varScale="1">
        <p:scale>
          <a:sx n="61" d="100"/>
          <a:sy n="61" d="100"/>
        </p:scale>
        <p:origin x="792"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14ED03-7969-417C-B8C9-46F63F62D2B1}" type="datetimeFigureOut">
              <a:rPr lang="en-US" smtClean="0"/>
              <a:t>4/30/2019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449DF7-CB67-4891-8898-49E63DFC1BF5}" type="slidenum">
              <a:rPr lang="en-US" smtClean="0"/>
              <a:t>‹#›</a:t>
            </a:fld>
            <a:endParaRPr lang="en-US"/>
          </a:p>
        </p:txBody>
      </p:sp>
    </p:spTree>
    <p:extLst>
      <p:ext uri="{BB962C8B-B14F-4D97-AF65-F5344CB8AC3E}">
        <p14:creationId xmlns:p14="http://schemas.microsoft.com/office/powerpoint/2010/main" val="2365686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Wingdings" panose="05000000000000000000" pitchFamily="2" charset="2"/>
              <a:buChar char="ü"/>
            </a:pPr>
            <a:r>
              <a:rPr lang="en-US" dirty="0" smtClean="0"/>
              <a:t>Report has indicated that various experts</a:t>
            </a:r>
            <a:r>
              <a:rPr lang="en-US" baseline="0" dirty="0" smtClean="0"/>
              <a:t> and people within the firm does not work together and everyone is at their on. </a:t>
            </a:r>
          </a:p>
          <a:p>
            <a:pPr marL="171450" indent="-171450" algn="just">
              <a:buFont typeface="Wingdings" panose="05000000000000000000" pitchFamily="2" charset="2"/>
              <a:buChar char="ü"/>
            </a:pPr>
            <a:r>
              <a:rPr lang="en-US" baseline="0" dirty="0" smtClean="0"/>
              <a:t>This individualism in the firm has resulted to failure to accomplish our goals and hence, poor performance in the outside world. </a:t>
            </a:r>
          </a:p>
          <a:p>
            <a:pPr marL="171450" indent="-171450" algn="just">
              <a:buFont typeface="Wingdings" panose="05000000000000000000" pitchFamily="2" charset="2"/>
              <a:buChar char="ü"/>
            </a:pPr>
            <a:r>
              <a:rPr lang="en-US" sz="1200" kern="1200" dirty="0" smtClean="0">
                <a:solidFill>
                  <a:schemeClr val="tx1"/>
                </a:solidFill>
                <a:effectLst/>
                <a:latin typeface="+mn-lt"/>
                <a:ea typeface="+mn-ea"/>
                <a:cs typeface="+mn-cs"/>
              </a:rPr>
              <a:t>The administration and leadership of the organization lack good skills in interpersonal communications because of their heavy science background, and they also need leadership training in the form of management and executive development</a:t>
            </a:r>
            <a:endParaRPr lang="en-US" dirty="0"/>
          </a:p>
        </p:txBody>
      </p:sp>
      <p:sp>
        <p:nvSpPr>
          <p:cNvPr id="4" name="Slide Number Placeholder 3"/>
          <p:cNvSpPr>
            <a:spLocks noGrp="1"/>
          </p:cNvSpPr>
          <p:nvPr>
            <p:ph type="sldNum" sz="quarter" idx="10"/>
          </p:nvPr>
        </p:nvSpPr>
        <p:spPr/>
        <p:txBody>
          <a:bodyPr/>
          <a:lstStyle/>
          <a:p>
            <a:fld id="{88449DF7-CB67-4891-8898-49E63DFC1BF5}" type="slidenum">
              <a:rPr lang="en-US" smtClean="0"/>
              <a:t>2</a:t>
            </a:fld>
            <a:endParaRPr lang="en-US"/>
          </a:p>
        </p:txBody>
      </p:sp>
    </p:spTree>
    <p:extLst>
      <p:ext uri="{BB962C8B-B14F-4D97-AF65-F5344CB8AC3E}">
        <p14:creationId xmlns:p14="http://schemas.microsoft.com/office/powerpoint/2010/main" val="4043581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Corporate restructuring </a:t>
            </a:r>
            <a:r>
              <a:rPr lang="en-US" sz="1200" b="0" i="0" kern="1200" dirty="0" smtClean="0">
                <a:solidFill>
                  <a:schemeClr val="tx1"/>
                </a:solidFill>
                <a:effectLst/>
                <a:latin typeface="+mn-lt"/>
                <a:ea typeface="+mn-ea"/>
                <a:cs typeface="+mn-cs"/>
              </a:rPr>
              <a:t>can be driven by the necessity to make financial adjustments to its assets and liabilities. </a:t>
            </a:r>
          </a:p>
          <a:p>
            <a:pPr marL="171450" indent="-171450">
              <a:buFont typeface="Wingdings" panose="05000000000000000000" pitchFamily="2" charset="2"/>
              <a:buChar char="ü"/>
            </a:pPr>
            <a:r>
              <a:rPr lang="en-US" sz="1200" b="0" i="0" kern="1200" dirty="0" smtClean="0">
                <a:solidFill>
                  <a:schemeClr val="tx1"/>
                </a:solidFill>
                <a:effectLst/>
                <a:latin typeface="+mn-lt"/>
                <a:ea typeface="+mn-ea"/>
                <a:cs typeface="+mn-cs"/>
              </a:rPr>
              <a:t>The main cause of failure</a:t>
            </a:r>
            <a:r>
              <a:rPr lang="en-US" sz="1200" b="0" i="0" kern="1200" baseline="0" dirty="0" smtClean="0">
                <a:solidFill>
                  <a:schemeClr val="tx1"/>
                </a:solidFill>
                <a:effectLst/>
                <a:latin typeface="+mn-lt"/>
                <a:ea typeface="+mn-ea"/>
                <a:cs typeface="+mn-cs"/>
              </a:rPr>
              <a:t> of Pegasus firm is </a:t>
            </a:r>
            <a:r>
              <a:rPr lang="en-US" sz="1200" b="0" i="0" kern="1200" baseline="0" dirty="0" smtClean="0">
                <a:solidFill>
                  <a:schemeClr val="tx1"/>
                </a:solidFill>
                <a:effectLst/>
                <a:latin typeface="+mn-lt"/>
                <a:ea typeface="+mn-ea"/>
                <a:cs typeface="+mn-cs"/>
              </a:rPr>
              <a:t>l</a:t>
            </a:r>
            <a:r>
              <a:rPr lang="en-US" dirty="0" smtClean="0"/>
              <a:t>ack of good leadership, communication and process skills. Therefore, as the</a:t>
            </a:r>
            <a:r>
              <a:rPr lang="en-US" baseline="0" dirty="0" smtClean="0"/>
              <a:t> lead</a:t>
            </a:r>
            <a:r>
              <a:rPr lang="en-US" dirty="0" smtClean="0"/>
              <a:t> internal consultant,</a:t>
            </a:r>
            <a:r>
              <a:rPr lang="en-US" baseline="0" dirty="0" smtClean="0"/>
              <a:t> I will pay close attention on the three areas to ensure the firm gets back to where it started. </a:t>
            </a:r>
            <a:endParaRPr lang="en-US" dirty="0"/>
          </a:p>
        </p:txBody>
      </p:sp>
      <p:sp>
        <p:nvSpPr>
          <p:cNvPr id="4" name="Slide Number Placeholder 3"/>
          <p:cNvSpPr>
            <a:spLocks noGrp="1"/>
          </p:cNvSpPr>
          <p:nvPr>
            <p:ph type="sldNum" sz="quarter" idx="10"/>
          </p:nvPr>
        </p:nvSpPr>
        <p:spPr/>
        <p:txBody>
          <a:bodyPr/>
          <a:lstStyle/>
          <a:p>
            <a:fld id="{88449DF7-CB67-4891-8898-49E63DFC1BF5}" type="slidenum">
              <a:rPr lang="en-US" smtClean="0"/>
              <a:t>3</a:t>
            </a:fld>
            <a:endParaRPr lang="en-US"/>
          </a:p>
        </p:txBody>
      </p:sp>
    </p:spTree>
    <p:extLst>
      <p:ext uri="{BB962C8B-B14F-4D97-AF65-F5344CB8AC3E}">
        <p14:creationId xmlns:p14="http://schemas.microsoft.com/office/powerpoint/2010/main" val="7353757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gn="just">
              <a:buFont typeface="Wingdings" panose="05000000000000000000" pitchFamily="2" charset="2"/>
              <a:buChar char="ü"/>
            </a:pPr>
            <a:r>
              <a:rPr lang="en-US" sz="1200" b="0" i="0" kern="1200" dirty="0" smtClean="0">
                <a:solidFill>
                  <a:schemeClr val="tx1"/>
                </a:solidFill>
                <a:effectLst/>
                <a:latin typeface="+mn-lt"/>
                <a:ea typeface="+mn-ea"/>
                <a:cs typeface="+mn-cs"/>
              </a:rPr>
              <a:t>Just as there are many reasons companies might restructure, there are million reasons for reorganizing a firm (</a:t>
            </a:r>
            <a:r>
              <a:rPr lang="en-US" dirty="0" smtClean="0"/>
              <a:t>Harris</a:t>
            </a:r>
            <a:r>
              <a:rPr lang="en-US" baseline="0" dirty="0" smtClean="0"/>
              <a:t> </a:t>
            </a:r>
            <a:r>
              <a:rPr lang="en-US" dirty="0" smtClean="0"/>
              <a:t>&amp; Ng, 2019)</a:t>
            </a:r>
            <a:r>
              <a:rPr lang="en-US" sz="1200" b="0" i="0" kern="1200" dirty="0" smtClean="0">
                <a:solidFill>
                  <a:schemeClr val="tx1"/>
                </a:solidFill>
                <a:effectLst/>
                <a:latin typeface="+mn-lt"/>
                <a:ea typeface="+mn-ea"/>
                <a:cs typeface="+mn-cs"/>
              </a:rPr>
              <a:t>. </a:t>
            </a:r>
          </a:p>
          <a:p>
            <a:pPr marL="171450" indent="-171450" algn="just">
              <a:buFont typeface="Wingdings" panose="05000000000000000000" pitchFamily="2" charset="2"/>
              <a:buChar char="ü"/>
            </a:pPr>
            <a:r>
              <a:rPr lang="en-US" dirty="0" smtClean="0"/>
              <a:t>However, even</a:t>
            </a:r>
            <a:r>
              <a:rPr lang="en-US" baseline="0" dirty="0" smtClean="0"/>
              <a:t> before restructuring a firm, its important to have an excellent planning process with a goal at the end which needs to be achieved. </a:t>
            </a:r>
            <a:endParaRPr lang="en-US" dirty="0"/>
          </a:p>
        </p:txBody>
      </p:sp>
      <p:sp>
        <p:nvSpPr>
          <p:cNvPr id="4" name="Slide Number Placeholder 3"/>
          <p:cNvSpPr>
            <a:spLocks noGrp="1"/>
          </p:cNvSpPr>
          <p:nvPr>
            <p:ph type="sldNum" sz="quarter" idx="10"/>
          </p:nvPr>
        </p:nvSpPr>
        <p:spPr/>
        <p:txBody>
          <a:bodyPr/>
          <a:lstStyle/>
          <a:p>
            <a:fld id="{88449DF7-CB67-4891-8898-49E63DFC1BF5}" type="slidenum">
              <a:rPr lang="en-US" smtClean="0"/>
              <a:t>4</a:t>
            </a:fld>
            <a:endParaRPr lang="en-US"/>
          </a:p>
        </p:txBody>
      </p:sp>
    </p:spTree>
    <p:extLst>
      <p:ext uri="{BB962C8B-B14F-4D97-AF65-F5344CB8AC3E}">
        <p14:creationId xmlns:p14="http://schemas.microsoft.com/office/powerpoint/2010/main" val="15984326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smtClean="0"/>
              <a:t>Report indicates</a:t>
            </a:r>
            <a:r>
              <a:rPr lang="en-US" baseline="0" dirty="0" smtClean="0"/>
              <a:t> that </a:t>
            </a:r>
            <a:r>
              <a:rPr lang="en-US" sz="1200" kern="1200" baseline="0" dirty="0" smtClean="0">
                <a:solidFill>
                  <a:schemeClr val="tx1"/>
                </a:solidFill>
                <a:effectLst/>
                <a:latin typeface="+mn-lt"/>
                <a:ea typeface="+mn-ea"/>
                <a:cs typeface="+mn-cs"/>
              </a:rPr>
              <a:t>m</a:t>
            </a:r>
            <a:r>
              <a:rPr lang="en-US" sz="1200" kern="1200" dirty="0" smtClean="0">
                <a:solidFill>
                  <a:schemeClr val="tx1"/>
                </a:solidFill>
                <a:effectLst/>
                <a:latin typeface="+mn-lt"/>
                <a:ea typeface="+mn-ea"/>
                <a:cs typeface="+mn-cs"/>
              </a:rPr>
              <a:t>any employees feel like the company is disintegrating because of the difficulties in communication which, in turn, makes it more difficult to get the projects completed in a timely manner</a:t>
            </a:r>
            <a:endParaRPr lang="en-US" dirty="0"/>
          </a:p>
        </p:txBody>
      </p:sp>
      <p:sp>
        <p:nvSpPr>
          <p:cNvPr id="4" name="Slide Number Placeholder 3"/>
          <p:cNvSpPr>
            <a:spLocks noGrp="1"/>
          </p:cNvSpPr>
          <p:nvPr>
            <p:ph type="sldNum" sz="quarter" idx="10"/>
          </p:nvPr>
        </p:nvSpPr>
        <p:spPr/>
        <p:txBody>
          <a:bodyPr/>
          <a:lstStyle/>
          <a:p>
            <a:fld id="{88449DF7-CB67-4891-8898-49E63DFC1BF5}" type="slidenum">
              <a:rPr lang="en-US" smtClean="0"/>
              <a:t>5</a:t>
            </a:fld>
            <a:endParaRPr lang="en-US"/>
          </a:p>
        </p:txBody>
      </p:sp>
    </p:spTree>
    <p:extLst>
      <p:ext uri="{BB962C8B-B14F-4D97-AF65-F5344CB8AC3E}">
        <p14:creationId xmlns:p14="http://schemas.microsoft.com/office/powerpoint/2010/main" val="272457289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dirty="0"/>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4/30/2019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4/30/2019</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R</a:t>
            </a:r>
            <a:r>
              <a:rPr lang="en-US" dirty="0" smtClean="0"/>
              <a:t>eorganization of </a:t>
            </a:r>
            <a:r>
              <a:rPr lang="en-US" dirty="0"/>
              <a:t>Pegasus Company</a:t>
            </a:r>
            <a:endParaRPr lang="en-US" dirty="0"/>
          </a:p>
        </p:txBody>
      </p:sp>
      <p:sp>
        <p:nvSpPr>
          <p:cNvPr id="3" name="Subtitle 2"/>
          <p:cNvSpPr>
            <a:spLocks noGrp="1"/>
          </p:cNvSpPr>
          <p:nvPr>
            <p:ph type="subTitle" idx="1"/>
          </p:nvPr>
        </p:nvSpPr>
        <p:spPr>
          <a:xfrm>
            <a:off x="2692398" y="3657597"/>
            <a:ext cx="7143264" cy="1735018"/>
          </a:xfrm>
        </p:spPr>
        <p:txBody>
          <a:bodyPr>
            <a:normAutofit/>
          </a:bodyPr>
          <a:lstStyle/>
          <a:p>
            <a:pPr algn="l"/>
            <a:r>
              <a:rPr lang="en-US" sz="3200" dirty="0" smtClean="0"/>
              <a:t>Student’s Name</a:t>
            </a:r>
          </a:p>
          <a:p>
            <a:pPr algn="l"/>
            <a:r>
              <a:rPr lang="en-US" sz="3200" dirty="0" smtClean="0"/>
              <a:t>Institutional Affiliation </a:t>
            </a:r>
            <a:endParaRPr lang="en-US" sz="3200" dirty="0"/>
          </a:p>
        </p:txBody>
      </p:sp>
      <p:pic>
        <p:nvPicPr>
          <p:cNvPr id="4" name="Picture 3"/>
          <p:cNvPicPr>
            <a:picLocks noChangeAspect="1"/>
          </p:cNvPicPr>
          <p:nvPr/>
        </p:nvPicPr>
        <p:blipFill>
          <a:blip r:embed="rId2"/>
          <a:stretch>
            <a:fillRect/>
          </a:stretch>
        </p:blipFill>
        <p:spPr>
          <a:xfrm>
            <a:off x="7263762" y="3657597"/>
            <a:ext cx="2114332" cy="1609728"/>
          </a:xfrm>
          <a:prstGeom prst="rect">
            <a:avLst/>
          </a:prstGeom>
        </p:spPr>
      </p:pic>
    </p:spTree>
    <p:extLst>
      <p:ext uri="{BB962C8B-B14F-4D97-AF65-F5344CB8AC3E}">
        <p14:creationId xmlns:p14="http://schemas.microsoft.com/office/powerpoint/2010/main" val="4102929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Introduction and Background Information of </a:t>
            </a:r>
            <a:r>
              <a:rPr lang="en-US" dirty="0"/>
              <a:t>Pegasus Company</a:t>
            </a:r>
            <a:endParaRPr lang="en-US" dirty="0"/>
          </a:p>
        </p:txBody>
      </p:sp>
      <p:sp>
        <p:nvSpPr>
          <p:cNvPr id="3" name="Content Placeholder 2"/>
          <p:cNvSpPr>
            <a:spLocks noGrp="1"/>
          </p:cNvSpPr>
          <p:nvPr>
            <p:ph idx="1"/>
          </p:nvPr>
        </p:nvSpPr>
        <p:spPr>
          <a:xfrm>
            <a:off x="926123" y="2556932"/>
            <a:ext cx="10257692" cy="3318936"/>
          </a:xfrm>
        </p:spPr>
        <p:txBody>
          <a:bodyPr>
            <a:normAutofit fontScale="85000" lnSpcReduction="20000"/>
          </a:bodyPr>
          <a:lstStyle/>
          <a:p>
            <a:r>
              <a:rPr lang="en-US" dirty="0" smtClean="0"/>
              <a:t>Pegasus Company is well known for its large scare research and development in the aerospace field. </a:t>
            </a:r>
          </a:p>
          <a:p>
            <a:r>
              <a:rPr lang="en-US" dirty="0" smtClean="0"/>
              <a:t>The primary goal of this firm is to offers convenience services in aerospace platform to ensure it effective and efficiency in the current competitive marketplace.</a:t>
            </a:r>
          </a:p>
          <a:p>
            <a:r>
              <a:rPr lang="en-US" dirty="0" smtClean="0"/>
              <a:t>For many years since the frim was formed, it has always remained competitive and relevant to the field. </a:t>
            </a:r>
          </a:p>
          <a:p>
            <a:r>
              <a:rPr lang="en-US" dirty="0" smtClean="0"/>
              <a:t>However, based on various tabled reports in the department of Human resource, there is a clear evidence that out teams from various departments within the firm does not work towards the same objectives anymore and this has resulted to poor performance of the company.</a:t>
            </a:r>
          </a:p>
          <a:p>
            <a:r>
              <a:rPr lang="en-US" dirty="0" smtClean="0"/>
              <a:t>Hence, as an Internal consultant, with the help of the company, we found the need to restructure the firm for a better tomorrow.  </a:t>
            </a:r>
            <a:endParaRPr lang="en-US" dirty="0"/>
          </a:p>
        </p:txBody>
      </p:sp>
    </p:spTree>
    <p:extLst>
      <p:ext uri="{BB962C8B-B14F-4D97-AF65-F5344CB8AC3E}">
        <p14:creationId xmlns:p14="http://schemas.microsoft.com/office/powerpoint/2010/main" val="357776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2" y="982133"/>
            <a:ext cx="9601196" cy="1174914"/>
          </a:xfrm>
        </p:spPr>
        <p:txBody>
          <a:bodyPr/>
          <a:lstStyle/>
          <a:p>
            <a:r>
              <a:rPr lang="en-US" dirty="0" smtClean="0"/>
              <a:t>Why do Restructuring?</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firm has various internal issues and poor production due to lack of cooperation among employees.</a:t>
            </a:r>
          </a:p>
          <a:p>
            <a:r>
              <a:rPr lang="en-US" dirty="0" smtClean="0"/>
              <a:t>Basically, company restructuring can be driven by the need for change in organizational structure or due to variety of reasons as follows:</a:t>
            </a:r>
          </a:p>
          <a:p>
            <a:pPr marL="800100" indent="-342900" fontAlgn="base">
              <a:buFont typeface="Wingdings" panose="05000000000000000000" pitchFamily="2" charset="2"/>
              <a:buChar char="ü"/>
            </a:pPr>
            <a:r>
              <a:rPr lang="en-US" dirty="0" smtClean="0"/>
              <a:t>Lack of good leadership, communication and process skills.</a:t>
            </a:r>
            <a:endParaRPr lang="en-US" dirty="0"/>
          </a:p>
          <a:p>
            <a:pPr marL="800100" indent="-342900" fontAlgn="base">
              <a:buFont typeface="Wingdings" panose="05000000000000000000" pitchFamily="2" charset="2"/>
              <a:buChar char="ü"/>
            </a:pPr>
            <a:r>
              <a:rPr lang="en-US" dirty="0"/>
              <a:t>To concentrate on key products or accounts</a:t>
            </a:r>
          </a:p>
          <a:p>
            <a:pPr marL="800100" indent="-342900" fontAlgn="base">
              <a:buFont typeface="Wingdings" panose="05000000000000000000" pitchFamily="2" charset="2"/>
              <a:buChar char="ü"/>
            </a:pPr>
            <a:r>
              <a:rPr lang="en-US" dirty="0"/>
              <a:t>To incorporate new technology</a:t>
            </a:r>
          </a:p>
          <a:p>
            <a:pPr marL="800100" indent="-342900" fontAlgn="base">
              <a:buFont typeface="Wingdings" panose="05000000000000000000" pitchFamily="2" charset="2"/>
              <a:buChar char="ü"/>
            </a:pPr>
            <a:r>
              <a:rPr lang="en-US" dirty="0"/>
              <a:t>To make better use of talent</a:t>
            </a:r>
          </a:p>
          <a:p>
            <a:pPr marL="800100" indent="-342900" fontAlgn="base">
              <a:buFont typeface="Wingdings" panose="05000000000000000000" pitchFamily="2" charset="2"/>
              <a:buChar char="ü"/>
            </a:pPr>
            <a:r>
              <a:rPr lang="en-US" dirty="0"/>
              <a:t>To improve competitive advantage</a:t>
            </a:r>
          </a:p>
          <a:p>
            <a:pPr marL="800100" indent="-342900" fontAlgn="base">
              <a:buFont typeface="Wingdings" panose="05000000000000000000" pitchFamily="2" charset="2"/>
              <a:buChar char="ü"/>
            </a:pPr>
            <a:r>
              <a:rPr lang="en-US" dirty="0"/>
              <a:t>To spin off a subsidiary company</a:t>
            </a:r>
          </a:p>
          <a:p>
            <a:pPr marL="800100" indent="-342900" fontAlgn="base">
              <a:buFont typeface="Wingdings" panose="05000000000000000000" pitchFamily="2" charset="2"/>
              <a:buChar char="ü"/>
            </a:pPr>
            <a:r>
              <a:rPr lang="en-US" dirty="0"/>
              <a:t>To merge with another company</a:t>
            </a:r>
          </a:p>
          <a:p>
            <a:endParaRPr lang="en-US" dirty="0" smtClean="0"/>
          </a:p>
        </p:txBody>
      </p:sp>
      <p:pic>
        <p:nvPicPr>
          <p:cNvPr id="4" name="Picture 3"/>
          <p:cNvPicPr>
            <a:picLocks noChangeAspect="1"/>
          </p:cNvPicPr>
          <p:nvPr/>
        </p:nvPicPr>
        <p:blipFill>
          <a:blip r:embed="rId3"/>
          <a:stretch>
            <a:fillRect/>
          </a:stretch>
        </p:blipFill>
        <p:spPr>
          <a:xfrm>
            <a:off x="5931877" y="3692770"/>
            <a:ext cx="5427785" cy="2375620"/>
          </a:xfrm>
          <a:prstGeom prst="rect">
            <a:avLst/>
          </a:prstGeom>
        </p:spPr>
      </p:pic>
    </p:spTree>
    <p:extLst>
      <p:ext uri="{BB962C8B-B14F-4D97-AF65-F5344CB8AC3E}">
        <p14:creationId xmlns:p14="http://schemas.microsoft.com/office/powerpoint/2010/main" val="4098421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Restructuring a Company. </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There re many benefits of restructuring and reorganizing an organization. </a:t>
            </a:r>
          </a:p>
          <a:p>
            <a:r>
              <a:rPr lang="en-US" dirty="0" smtClean="0"/>
              <a:t>Some of them includes;</a:t>
            </a:r>
          </a:p>
          <a:p>
            <a:pPr marL="398463" indent="-339725">
              <a:buFont typeface="Wingdings" panose="05000000000000000000" pitchFamily="2" charset="2"/>
              <a:buChar char="ü"/>
            </a:pPr>
            <a:r>
              <a:rPr lang="en-US" dirty="0" smtClean="0"/>
              <a:t>Reviving and declining business</a:t>
            </a:r>
          </a:p>
          <a:p>
            <a:pPr marL="398463" indent="-339725">
              <a:buFont typeface="Wingdings" panose="05000000000000000000" pitchFamily="2" charset="2"/>
              <a:buChar char="ü"/>
            </a:pPr>
            <a:r>
              <a:rPr lang="en-US" dirty="0" smtClean="0"/>
              <a:t>Increasing company’s value</a:t>
            </a:r>
          </a:p>
          <a:p>
            <a:pPr marL="398463" indent="-339725">
              <a:buFont typeface="Wingdings" panose="05000000000000000000" pitchFamily="2" charset="2"/>
              <a:buChar char="ü"/>
            </a:pPr>
            <a:r>
              <a:rPr lang="en-US" dirty="0" smtClean="0"/>
              <a:t>Transfer to the next level or generation </a:t>
            </a:r>
          </a:p>
          <a:p>
            <a:pPr marL="398463" indent="-339725">
              <a:buFont typeface="Wingdings" panose="05000000000000000000" pitchFamily="2" charset="2"/>
              <a:buChar char="ü"/>
            </a:pPr>
            <a:r>
              <a:rPr lang="en-US" dirty="0" smtClean="0"/>
              <a:t>Gaining competitive advantage. </a:t>
            </a:r>
          </a:p>
          <a:p>
            <a:pPr marL="398463" indent="-339725">
              <a:buFont typeface="Wingdings" panose="05000000000000000000" pitchFamily="2" charset="2"/>
              <a:buChar char="ü"/>
            </a:pPr>
            <a:r>
              <a:rPr lang="en-US" dirty="0" smtClean="0"/>
              <a:t>Survival and success in various fields. </a:t>
            </a:r>
          </a:p>
          <a:p>
            <a:pPr marL="398463" indent="-339725">
              <a:buFont typeface="Wingdings" panose="05000000000000000000" pitchFamily="2" charset="2"/>
              <a:buChar char="ü"/>
            </a:pPr>
            <a:r>
              <a:rPr lang="en-US" dirty="0"/>
              <a:t>Improvement in communication, process and leadership skills. </a:t>
            </a:r>
          </a:p>
          <a:p>
            <a:pPr marL="398463" indent="-339725">
              <a:buFont typeface="Wingdings" panose="05000000000000000000" pitchFamily="2" charset="2"/>
              <a:buChar char="ü"/>
            </a:pPr>
            <a:endParaRPr lang="en-US" dirty="0" smtClean="0"/>
          </a:p>
          <a:p>
            <a:endParaRPr lang="en-US" dirty="0"/>
          </a:p>
        </p:txBody>
      </p:sp>
      <p:pic>
        <p:nvPicPr>
          <p:cNvPr id="4" name="Picture 3"/>
          <p:cNvPicPr>
            <a:picLocks noChangeAspect="1"/>
          </p:cNvPicPr>
          <p:nvPr/>
        </p:nvPicPr>
        <p:blipFill>
          <a:blip r:embed="rId3"/>
          <a:stretch>
            <a:fillRect/>
          </a:stretch>
        </p:blipFill>
        <p:spPr>
          <a:xfrm>
            <a:off x="6447692" y="2903415"/>
            <a:ext cx="4829907" cy="2594708"/>
          </a:xfrm>
          <a:prstGeom prst="rect">
            <a:avLst/>
          </a:prstGeom>
        </p:spPr>
      </p:pic>
    </p:spTree>
    <p:extLst>
      <p:ext uri="{BB962C8B-B14F-4D97-AF65-F5344CB8AC3E}">
        <p14:creationId xmlns:p14="http://schemas.microsoft.com/office/powerpoint/2010/main" val="9868797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to Concentrate More with During the Process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Improvement of communication skills between leaders and their juniors. Effective communication skills do not come naturally for most leaders and managers. </a:t>
            </a:r>
            <a:endParaRPr lang="en-US" dirty="0"/>
          </a:p>
          <a:p>
            <a:r>
              <a:rPr lang="en-US" dirty="0" smtClean="0"/>
              <a:t>While initiating my restructuring strategy, I will ensure that all readers have been taught better communication tactics to ensure they improve their skills (</a:t>
            </a:r>
            <a:r>
              <a:rPr lang="en-US" dirty="0"/>
              <a:t>Mendes, </a:t>
            </a:r>
            <a:r>
              <a:rPr lang="en-US" dirty="0" smtClean="0"/>
              <a:t>2018</a:t>
            </a:r>
            <a:r>
              <a:rPr lang="en-US" dirty="0"/>
              <a:t>).</a:t>
            </a:r>
            <a:r>
              <a:rPr lang="en-US" dirty="0" smtClean="0"/>
              <a:t>. </a:t>
            </a:r>
          </a:p>
          <a:p>
            <a:r>
              <a:rPr lang="en-US" dirty="0" smtClean="0"/>
              <a:t>I will also pay close attention to process and leadership skills. </a:t>
            </a:r>
            <a:endParaRPr lang="en-US" dirty="0"/>
          </a:p>
          <a:p>
            <a:r>
              <a:rPr lang="en-US" dirty="0" smtClean="0"/>
              <a:t>I will initiate a program within the firm where all leaders will be taking leadership training and classes to give them an opportunity to learn better leadership and communication techniques. </a:t>
            </a:r>
            <a:endParaRPr lang="en-US" dirty="0"/>
          </a:p>
        </p:txBody>
      </p:sp>
    </p:spTree>
    <p:extLst>
      <p:ext uri="{BB962C8B-B14F-4D97-AF65-F5344CB8AC3E}">
        <p14:creationId xmlns:p14="http://schemas.microsoft.com/office/powerpoint/2010/main" val="1995178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p:txBody>
          <a:bodyPr/>
          <a:lstStyle/>
          <a:p>
            <a:r>
              <a:rPr lang="en-US" dirty="0" smtClean="0"/>
              <a:t>For successful restructuring of</a:t>
            </a:r>
            <a:r>
              <a:rPr lang="en-US" dirty="0"/>
              <a:t> Pegasus </a:t>
            </a:r>
            <a:r>
              <a:rPr lang="en-US" dirty="0" smtClean="0"/>
              <a:t>Company, it is essential to ensure that qualified professionals have been engaged and all the process control leaders have the necessary requirements to ensure smooth running of the firm (Ruiz &amp; </a:t>
            </a:r>
            <a:r>
              <a:rPr lang="en-US" dirty="0" err="1"/>
              <a:t>Coduras</a:t>
            </a:r>
            <a:r>
              <a:rPr lang="en-US" dirty="0"/>
              <a:t>, </a:t>
            </a:r>
            <a:r>
              <a:rPr lang="en-US" dirty="0" smtClean="0"/>
              <a:t>2015</a:t>
            </a:r>
            <a:r>
              <a:rPr lang="en-US" dirty="0"/>
              <a:t>)</a:t>
            </a:r>
            <a:r>
              <a:rPr lang="en-US" dirty="0" smtClean="0"/>
              <a:t>.   </a:t>
            </a:r>
          </a:p>
          <a:p>
            <a:r>
              <a:rPr lang="en-US" dirty="0" smtClean="0"/>
              <a:t>By determining what areas to be restructured, identifying weaknesses, creating short and long-term goals and implementing short-term corrective actions, it will be easy to revive the </a:t>
            </a:r>
            <a:r>
              <a:rPr lang="en-US" dirty="0"/>
              <a:t>Pegasus </a:t>
            </a:r>
            <a:r>
              <a:rPr lang="en-US" dirty="0" smtClean="0"/>
              <a:t>Company and make it more competitive that it used to be previously. </a:t>
            </a:r>
            <a:endParaRPr lang="en-US" dirty="0"/>
          </a:p>
        </p:txBody>
      </p:sp>
    </p:spTree>
    <p:extLst>
      <p:ext uri="{BB962C8B-B14F-4D97-AF65-F5344CB8AC3E}">
        <p14:creationId xmlns:p14="http://schemas.microsoft.com/office/powerpoint/2010/main" val="10862864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92500" lnSpcReduction="10000"/>
          </a:bodyPr>
          <a:lstStyle/>
          <a:p>
            <a:r>
              <a:rPr lang="en-US" dirty="0"/>
              <a:t>Harris, J., &amp; Ng, T. (2019). Restructuring: Valuation issues in restructuring. </a:t>
            </a:r>
            <a:r>
              <a:rPr lang="en-US" i="1" dirty="0"/>
              <a:t>Australian Restructuring Insolvency &amp; Turnaround Association Journal</a:t>
            </a:r>
            <a:r>
              <a:rPr lang="en-US" dirty="0"/>
              <a:t>, </a:t>
            </a:r>
            <a:r>
              <a:rPr lang="en-US" i="1" dirty="0"/>
              <a:t>31</a:t>
            </a:r>
            <a:r>
              <a:rPr lang="en-US" dirty="0"/>
              <a:t>(1), 20.</a:t>
            </a:r>
          </a:p>
          <a:p>
            <a:r>
              <a:rPr lang="en-US" dirty="0"/>
              <a:t>Mendes, D. M. A. C. D. (2018). </a:t>
            </a:r>
            <a:r>
              <a:rPr lang="en-US" i="1" dirty="0"/>
              <a:t>The appointment process of trustees in different countries and which factors can predict the success of a company after restructuring processes</a:t>
            </a:r>
            <a:r>
              <a:rPr lang="en-US" dirty="0"/>
              <a:t>(Doctoral dissertation).</a:t>
            </a:r>
          </a:p>
          <a:p>
            <a:r>
              <a:rPr lang="en-US" dirty="0"/>
              <a:t>Ruiz, J., &amp; </a:t>
            </a:r>
            <a:r>
              <a:rPr lang="en-US" dirty="0" err="1"/>
              <a:t>Coduras</a:t>
            </a:r>
            <a:r>
              <a:rPr lang="en-US" dirty="0"/>
              <a:t>, A. (2015). Can company restructuring create a healthier work environment, promote corporate entrepreneurship, and improve productivity?. </a:t>
            </a:r>
            <a:r>
              <a:rPr lang="en-US" i="1" dirty="0"/>
              <a:t>Journal of Business Research</a:t>
            </a:r>
            <a:r>
              <a:rPr lang="en-US" dirty="0"/>
              <a:t>, </a:t>
            </a:r>
            <a:r>
              <a:rPr lang="en-US" i="1" dirty="0"/>
              <a:t>68</a:t>
            </a:r>
            <a:r>
              <a:rPr lang="en-US" dirty="0"/>
              <a:t>(7), 1466-1467.</a:t>
            </a:r>
          </a:p>
          <a:p>
            <a:endParaRPr lang="en-US" dirty="0"/>
          </a:p>
        </p:txBody>
      </p:sp>
    </p:spTree>
    <p:extLst>
      <p:ext uri="{BB962C8B-B14F-4D97-AF65-F5344CB8AC3E}">
        <p14:creationId xmlns:p14="http://schemas.microsoft.com/office/powerpoint/2010/main" val="333754077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134</TotalTime>
  <Words>740</Words>
  <Application>Microsoft Office PowerPoint</Application>
  <PresentationFormat>Widescreen</PresentationFormat>
  <Paragraphs>52</Paragraphs>
  <Slides>7</Slides>
  <Notes>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Garamond</vt:lpstr>
      <vt:lpstr>Wingdings</vt:lpstr>
      <vt:lpstr>Organic</vt:lpstr>
      <vt:lpstr>Reorganization of Pegasus Company</vt:lpstr>
      <vt:lpstr>Introduction and Background Information of Pegasus Company</vt:lpstr>
      <vt:lpstr>Why do Restructuring?</vt:lpstr>
      <vt:lpstr>Benefits of Restructuring a Company. </vt:lpstr>
      <vt:lpstr>What to Concentrate More with During the Process</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Reorganization of Pegasus Company</dc:title>
  <dc:creator>Windows User</dc:creator>
  <cp:lastModifiedBy>Windows User</cp:lastModifiedBy>
  <cp:revision>21</cp:revision>
  <dcterms:created xsi:type="dcterms:W3CDTF">2019-04-30T13:28:59Z</dcterms:created>
  <dcterms:modified xsi:type="dcterms:W3CDTF">2019-04-30T15:43:55Z</dcterms:modified>
</cp:coreProperties>
</file>